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3" r:id="rId2"/>
    <p:sldId id="259" r:id="rId3"/>
    <p:sldId id="342" r:id="rId4"/>
    <p:sldId id="343" r:id="rId5"/>
    <p:sldId id="344" r:id="rId6"/>
    <p:sldId id="350" r:id="rId7"/>
    <p:sldId id="351" r:id="rId8"/>
    <p:sldId id="352" r:id="rId9"/>
    <p:sldId id="353" r:id="rId10"/>
    <p:sldId id="349" r:id="rId11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AC2A"/>
    <a:srgbClr val="ED6A24"/>
    <a:srgbClr val="231F20"/>
    <a:srgbClr val="F68D33"/>
    <a:srgbClr val="171843"/>
    <a:srgbClr val="EAE8DB"/>
    <a:srgbClr val="C0C0C0"/>
    <a:srgbClr val="593183"/>
    <a:srgbClr val="146488"/>
    <a:srgbClr val="4FA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A111915-BE36-4E01-A7E5-04B1672EAD32}" styleName="Estilo Claro 2 - Ênfas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Estilo Claro 1 - Ênfas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864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63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/>
              <a:t>9/19/2025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63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63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0963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735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907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8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85800" y="3709283"/>
            <a:ext cx="324166" cy="137629"/>
            <a:chOff x="0" y="0"/>
            <a:chExt cx="128066" cy="5437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8066" cy="54372"/>
            </a:xfrm>
            <a:custGeom>
              <a:avLst/>
              <a:gdLst/>
              <a:ahLst/>
              <a:cxnLst/>
              <a:rect l="l" t="t" r="r" b="b"/>
              <a:pathLst>
                <a:path w="128066" h="54372">
                  <a:moveTo>
                    <a:pt x="0" y="0"/>
                  </a:moveTo>
                  <a:lnTo>
                    <a:pt x="128066" y="0"/>
                  </a:lnTo>
                  <a:lnTo>
                    <a:pt x="128066" y="54372"/>
                  </a:lnTo>
                  <a:lnTo>
                    <a:pt x="0" y="54372"/>
                  </a:lnTo>
                  <a:close/>
                </a:path>
              </a:pathLst>
            </a:custGeom>
            <a:solidFill>
              <a:srgbClr val="333229"/>
            </a:solidFill>
          </p:spPr>
          <p:txBody>
            <a:bodyPr/>
            <a:lstStyle/>
            <a:p>
              <a:endParaRPr lang="pt-PT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128066" cy="101997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  <a:spcBef>
                  <a:spcPct val="0"/>
                </a:spcBef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" name="Freeform 5"/>
          <p:cNvSpPr/>
          <p:nvPr/>
        </p:nvSpPr>
        <p:spPr>
          <a:xfrm>
            <a:off x="6891445" y="-1254045"/>
            <a:ext cx="7635295" cy="8368257"/>
          </a:xfrm>
          <a:custGeom>
            <a:avLst/>
            <a:gdLst/>
            <a:ahLst/>
            <a:cxnLst/>
            <a:rect l="l" t="t" r="r" b="b"/>
            <a:pathLst>
              <a:path w="11452942" h="12552386">
                <a:moveTo>
                  <a:pt x="0" y="0"/>
                </a:moveTo>
                <a:lnTo>
                  <a:pt x="11452942" y="0"/>
                </a:lnTo>
                <a:lnTo>
                  <a:pt x="11452942" y="12552386"/>
                </a:lnTo>
                <a:lnTo>
                  <a:pt x="0" y="125523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0000"/>
            </a:blip>
            <a:stretch>
              <a:fillRect l="-681" r="-681"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6" name="TextBox 6"/>
          <p:cNvSpPr txBox="1"/>
          <p:nvPr/>
        </p:nvSpPr>
        <p:spPr>
          <a:xfrm>
            <a:off x="582105" y="2245044"/>
            <a:ext cx="8640007" cy="10387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8079"/>
              </a:lnSpc>
            </a:pPr>
            <a:r>
              <a:rPr lang="en-US" sz="7200" b="1" spc="137" dirty="0">
                <a:solidFill>
                  <a:srgbClr val="EE87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SERVIÇOS COM4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85800" y="3292082"/>
            <a:ext cx="5410200" cy="2821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2179"/>
              </a:lnSpc>
            </a:pPr>
            <a:r>
              <a:rPr lang="en-US" sz="1911" b="1" spc="32" dirty="0">
                <a:solidFill>
                  <a:srgbClr val="171843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Colocation</a:t>
            </a:r>
          </a:p>
        </p:txBody>
      </p:sp>
    </p:spTree>
    <p:extLst>
      <p:ext uri="{BB962C8B-B14F-4D97-AF65-F5344CB8AC3E}">
        <p14:creationId xmlns:p14="http://schemas.microsoft.com/office/powerpoint/2010/main" val="4236491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6A2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D5EB32-801F-9975-8D8E-37F0419BC1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C4464E8-673D-D278-2C19-F7D267AE7189}"/>
              </a:ext>
            </a:extLst>
          </p:cNvPr>
          <p:cNvSpPr/>
          <p:nvPr/>
        </p:nvSpPr>
        <p:spPr>
          <a:xfrm>
            <a:off x="0" y="0"/>
            <a:ext cx="5217410" cy="6858000"/>
          </a:xfrm>
          <a:custGeom>
            <a:avLst/>
            <a:gdLst/>
            <a:ahLst/>
            <a:cxnLst/>
            <a:rect l="l" t="t" r="r" b="b"/>
            <a:pathLst>
              <a:path w="7826115" h="10287000">
                <a:moveTo>
                  <a:pt x="0" y="0"/>
                </a:moveTo>
                <a:lnTo>
                  <a:pt x="7826115" y="0"/>
                </a:lnTo>
                <a:lnTo>
                  <a:pt x="7826115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058" b="-7058"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F8025549-63E1-8893-0DD1-520E3BCC2CEB}"/>
              </a:ext>
            </a:extLst>
          </p:cNvPr>
          <p:cNvSpPr/>
          <p:nvPr/>
        </p:nvSpPr>
        <p:spPr>
          <a:xfrm>
            <a:off x="4459080" y="-128069"/>
            <a:ext cx="1516661" cy="1516661"/>
          </a:xfrm>
          <a:custGeom>
            <a:avLst/>
            <a:gdLst/>
            <a:ahLst/>
            <a:cxnLst/>
            <a:rect l="l" t="t" r="r" b="b"/>
            <a:pathLst>
              <a:path w="2274992" h="2274992">
                <a:moveTo>
                  <a:pt x="0" y="0"/>
                </a:moveTo>
                <a:lnTo>
                  <a:pt x="2274992" y="0"/>
                </a:lnTo>
                <a:lnTo>
                  <a:pt x="2274992" y="2274992"/>
                </a:lnTo>
                <a:lnTo>
                  <a:pt x="0" y="227499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80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CA31B9E1-31B5-177D-2181-A328C1B965DB}"/>
              </a:ext>
            </a:extLst>
          </p:cNvPr>
          <p:cNvSpPr/>
          <p:nvPr/>
        </p:nvSpPr>
        <p:spPr>
          <a:xfrm flipH="1">
            <a:off x="4459080" y="1527030"/>
            <a:ext cx="1516661" cy="1516661"/>
          </a:xfrm>
          <a:custGeom>
            <a:avLst/>
            <a:gdLst/>
            <a:ahLst/>
            <a:cxnLst/>
            <a:rect l="l" t="t" r="r" b="b"/>
            <a:pathLst>
              <a:path w="2274992" h="2274992">
                <a:moveTo>
                  <a:pt x="2274992" y="0"/>
                </a:moveTo>
                <a:lnTo>
                  <a:pt x="0" y="0"/>
                </a:lnTo>
                <a:lnTo>
                  <a:pt x="0" y="2274992"/>
                </a:lnTo>
                <a:lnTo>
                  <a:pt x="2274992" y="2274992"/>
                </a:lnTo>
                <a:lnTo>
                  <a:pt x="2274992" y="0"/>
                </a:lnTo>
                <a:close/>
              </a:path>
            </a:pathLst>
          </a:custGeom>
          <a:blipFill>
            <a:blip r:embed="rId3">
              <a:alphaModFix amt="80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80A5FD63-369D-6FCE-8696-DF2580B17340}"/>
              </a:ext>
            </a:extLst>
          </p:cNvPr>
          <p:cNvSpPr/>
          <p:nvPr/>
        </p:nvSpPr>
        <p:spPr>
          <a:xfrm rot="5400000" flipV="1">
            <a:off x="-153636" y="3889408"/>
            <a:ext cx="1516661" cy="1516661"/>
          </a:xfrm>
          <a:custGeom>
            <a:avLst/>
            <a:gdLst/>
            <a:ahLst/>
            <a:cxnLst/>
            <a:rect l="l" t="t" r="r" b="b"/>
            <a:pathLst>
              <a:path w="2274992" h="2274992">
                <a:moveTo>
                  <a:pt x="0" y="2274992"/>
                </a:moveTo>
                <a:lnTo>
                  <a:pt x="2274992" y="2274992"/>
                </a:lnTo>
                <a:lnTo>
                  <a:pt x="2274992" y="0"/>
                </a:lnTo>
                <a:lnTo>
                  <a:pt x="0" y="0"/>
                </a:lnTo>
                <a:lnTo>
                  <a:pt x="0" y="2274992"/>
                </a:lnTo>
                <a:close/>
              </a:path>
            </a:pathLst>
          </a:custGeom>
          <a:blipFill>
            <a:blip r:embed="rId3">
              <a:alphaModFix amt="64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01826A61-6C9A-AAA1-40BE-2DA3B963AF7E}"/>
              </a:ext>
            </a:extLst>
          </p:cNvPr>
          <p:cNvSpPr/>
          <p:nvPr/>
        </p:nvSpPr>
        <p:spPr>
          <a:xfrm rot="5400000" flipH="1" flipV="1">
            <a:off x="1501463" y="5522470"/>
            <a:ext cx="1516661" cy="1516661"/>
          </a:xfrm>
          <a:custGeom>
            <a:avLst/>
            <a:gdLst/>
            <a:ahLst/>
            <a:cxnLst/>
            <a:rect l="l" t="t" r="r" b="b"/>
            <a:pathLst>
              <a:path w="2274992" h="2274992">
                <a:moveTo>
                  <a:pt x="2274992" y="2274992"/>
                </a:moveTo>
                <a:lnTo>
                  <a:pt x="0" y="2274992"/>
                </a:lnTo>
                <a:lnTo>
                  <a:pt x="0" y="0"/>
                </a:lnTo>
                <a:lnTo>
                  <a:pt x="2274992" y="0"/>
                </a:lnTo>
                <a:lnTo>
                  <a:pt x="2274992" y="2274992"/>
                </a:lnTo>
                <a:close/>
              </a:path>
            </a:pathLst>
          </a:custGeom>
          <a:blipFill>
            <a:blip r:embed="rId3">
              <a:alphaModFix amt="64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7D54350A-8107-CDF6-6331-CAFE6CFC695C}"/>
              </a:ext>
            </a:extLst>
          </p:cNvPr>
          <p:cNvSpPr/>
          <p:nvPr/>
        </p:nvSpPr>
        <p:spPr>
          <a:xfrm rot="5400000" flipH="1">
            <a:off x="-153636" y="5522470"/>
            <a:ext cx="1516661" cy="1516661"/>
          </a:xfrm>
          <a:custGeom>
            <a:avLst/>
            <a:gdLst/>
            <a:ahLst/>
            <a:cxnLst/>
            <a:rect l="l" t="t" r="r" b="b"/>
            <a:pathLst>
              <a:path w="2274992" h="2274992">
                <a:moveTo>
                  <a:pt x="2274992" y="0"/>
                </a:moveTo>
                <a:lnTo>
                  <a:pt x="0" y="0"/>
                </a:lnTo>
                <a:lnTo>
                  <a:pt x="0" y="2274992"/>
                </a:lnTo>
                <a:lnTo>
                  <a:pt x="2274992" y="2274992"/>
                </a:lnTo>
                <a:lnTo>
                  <a:pt x="2274992" y="0"/>
                </a:lnTo>
                <a:close/>
              </a:path>
            </a:pathLst>
          </a:custGeom>
          <a:blipFill>
            <a:blip r:embed="rId3">
              <a:alphaModFix amt="64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80F9A226-AD42-8BE6-ECC0-A0E10C38FD61}"/>
              </a:ext>
            </a:extLst>
          </p:cNvPr>
          <p:cNvSpPr/>
          <p:nvPr/>
        </p:nvSpPr>
        <p:spPr>
          <a:xfrm rot="-5400000" flipH="1">
            <a:off x="10852323" y="5522470"/>
            <a:ext cx="1516661" cy="1516661"/>
          </a:xfrm>
          <a:custGeom>
            <a:avLst/>
            <a:gdLst/>
            <a:ahLst/>
            <a:cxnLst/>
            <a:rect l="l" t="t" r="r" b="b"/>
            <a:pathLst>
              <a:path w="2274992" h="2274992">
                <a:moveTo>
                  <a:pt x="2274992" y="0"/>
                </a:moveTo>
                <a:lnTo>
                  <a:pt x="0" y="0"/>
                </a:lnTo>
                <a:lnTo>
                  <a:pt x="0" y="2274992"/>
                </a:lnTo>
                <a:lnTo>
                  <a:pt x="2274992" y="2274992"/>
                </a:lnTo>
                <a:lnTo>
                  <a:pt x="2274992" y="0"/>
                </a:lnTo>
                <a:close/>
              </a:path>
            </a:pathLst>
          </a:custGeom>
          <a:blipFill>
            <a:blip r:embed="rId3">
              <a:alphaModFix amt="64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44AC5B89-8B0E-BFBA-80EC-6F7C175B6ABF}"/>
              </a:ext>
            </a:extLst>
          </p:cNvPr>
          <p:cNvSpPr txBox="1"/>
          <p:nvPr/>
        </p:nvSpPr>
        <p:spPr>
          <a:xfrm>
            <a:off x="6096000" y="3395632"/>
            <a:ext cx="5557583" cy="6068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3997"/>
              </a:lnSpc>
              <a:spcBef>
                <a:spcPct val="0"/>
              </a:spcBef>
            </a:pPr>
            <a:r>
              <a:rPr lang="en-US" sz="6000" b="1" spc="67" dirty="0">
                <a:solidFill>
                  <a:srgbClr val="EAE8DB"/>
                </a:solidFill>
                <a:latin typeface="Goldplay SemiBold" panose="00000700000000000000" pitchFamily="2" charset="0"/>
                <a:ea typeface="League Spartan"/>
                <a:cs typeface="League Spartan"/>
                <a:sym typeface="League Spartan"/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4221533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8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 37"/>
          <p:cNvSpPr/>
          <p:nvPr/>
        </p:nvSpPr>
        <p:spPr>
          <a:xfrm rot="5400000" flipV="1">
            <a:off x="10630944" y="-133936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0" y="2548400"/>
                </a:moveTo>
                <a:lnTo>
                  <a:pt x="2548399" y="2548400"/>
                </a:lnTo>
                <a:lnTo>
                  <a:pt x="2548399" y="0"/>
                </a:lnTo>
                <a:lnTo>
                  <a:pt x="0" y="0"/>
                </a:lnTo>
                <a:lnTo>
                  <a:pt x="0" y="254840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38" name="Freeform 38"/>
          <p:cNvSpPr/>
          <p:nvPr/>
        </p:nvSpPr>
        <p:spPr>
          <a:xfrm rot="5400000" flipH="1" flipV="1">
            <a:off x="-163667" y="5322734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2548400" y="2548400"/>
                </a:moveTo>
                <a:lnTo>
                  <a:pt x="0" y="2548400"/>
                </a:lnTo>
                <a:lnTo>
                  <a:pt x="0" y="0"/>
                </a:lnTo>
                <a:lnTo>
                  <a:pt x="2548400" y="0"/>
                </a:lnTo>
                <a:lnTo>
                  <a:pt x="2548400" y="254840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39" name="Freeform 39"/>
          <p:cNvSpPr/>
          <p:nvPr/>
        </p:nvSpPr>
        <p:spPr>
          <a:xfrm rot="5400000" flipH="1">
            <a:off x="8792232" y="-133936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2548400" y="0"/>
                </a:moveTo>
                <a:lnTo>
                  <a:pt x="0" y="0"/>
                </a:lnTo>
                <a:lnTo>
                  <a:pt x="0" y="2548400"/>
                </a:lnTo>
                <a:lnTo>
                  <a:pt x="2548400" y="2548400"/>
                </a:lnTo>
                <a:lnTo>
                  <a:pt x="2548400" y="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43372284-3F6A-7E0A-B3B8-FA3A99225DE2}"/>
              </a:ext>
            </a:extLst>
          </p:cNvPr>
          <p:cNvSpPr txBox="1"/>
          <p:nvPr/>
        </p:nvSpPr>
        <p:spPr>
          <a:xfrm>
            <a:off x="676745" y="919380"/>
            <a:ext cx="106672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b="1" dirty="0">
                <a:latin typeface="Goldplay SemiBold" panose="00000700000000000000" pitchFamily="2" charset="0"/>
              </a:rPr>
              <a:t>O que é Colocation?</a:t>
            </a:r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B84D009A-9B06-58BC-E20D-D884C112FDB1}"/>
              </a:ext>
            </a:extLst>
          </p:cNvPr>
          <p:cNvSpPr txBox="1"/>
          <p:nvPr/>
        </p:nvSpPr>
        <p:spPr>
          <a:xfrm>
            <a:off x="735591" y="1564997"/>
            <a:ext cx="10549551" cy="359470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200" dirty="0">
                <a:latin typeface="Goldplay Medium"/>
              </a:rPr>
              <a:t>Hospedagem de servidores em ambiente profissional e seguro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200" dirty="0">
                <a:latin typeface="Goldplay Medium"/>
              </a:rPr>
              <a:t>Cliente mantém controle total do servidor e equipamentos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200" dirty="0">
                <a:latin typeface="Goldplay Medium"/>
              </a:rPr>
              <a:t>Empresa garante infraestutura de energia, refrigeração e conectividade</a:t>
            </a:r>
          </a:p>
          <a:p>
            <a:pPr>
              <a:lnSpc>
                <a:spcPct val="150000"/>
              </a:lnSpc>
            </a:pPr>
            <a:endParaRPr lang="pt-PT" sz="2200" dirty="0">
              <a:latin typeface="Goldplay Medium"/>
            </a:endParaRPr>
          </a:p>
          <a:p>
            <a:pPr>
              <a:lnSpc>
                <a:spcPct val="150000"/>
              </a:lnSpc>
            </a:pPr>
            <a:r>
              <a:rPr lang="pt-BR" sz="2200" dirty="0">
                <a:latin typeface="Goldplay Medium"/>
              </a:rPr>
              <a:t>Com redundância em energia, conectividade, refrigeração e segurança, o </a:t>
            </a:r>
            <a:r>
              <a:rPr lang="pt-BR" sz="2200" dirty="0" err="1">
                <a:latin typeface="Goldplay Medium"/>
              </a:rPr>
              <a:t>Colocation</a:t>
            </a:r>
            <a:r>
              <a:rPr lang="pt-BR" sz="2200" dirty="0">
                <a:latin typeface="Goldplay Medium"/>
              </a:rPr>
              <a:t> é a solução ideal para manter servidores sempre disponíveis, operando com alta performance e confiabilidade</a:t>
            </a:r>
            <a:r>
              <a:rPr lang="pt-PT" sz="2200" dirty="0">
                <a:latin typeface="Goldplay Medium"/>
              </a:rPr>
              <a:t>. </a:t>
            </a:r>
            <a:endParaRPr lang="pt-PT" sz="2200" dirty="0">
              <a:latin typeface="Goldplay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231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8D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77EE06-666B-7103-E671-39B9CB8CBA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 37">
            <a:extLst>
              <a:ext uri="{FF2B5EF4-FFF2-40B4-BE49-F238E27FC236}">
                <a16:creationId xmlns:a16="http://schemas.microsoft.com/office/drawing/2014/main" id="{8C175B40-AEF2-63FA-29AE-C50F0D9258C8}"/>
              </a:ext>
            </a:extLst>
          </p:cNvPr>
          <p:cNvSpPr/>
          <p:nvPr/>
        </p:nvSpPr>
        <p:spPr>
          <a:xfrm rot="5400000" flipV="1">
            <a:off x="10630944" y="-133936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0" y="2548400"/>
                </a:moveTo>
                <a:lnTo>
                  <a:pt x="2548399" y="2548400"/>
                </a:lnTo>
                <a:lnTo>
                  <a:pt x="2548399" y="0"/>
                </a:lnTo>
                <a:lnTo>
                  <a:pt x="0" y="0"/>
                </a:lnTo>
                <a:lnTo>
                  <a:pt x="0" y="254840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38" name="Freeform 38">
            <a:extLst>
              <a:ext uri="{FF2B5EF4-FFF2-40B4-BE49-F238E27FC236}">
                <a16:creationId xmlns:a16="http://schemas.microsoft.com/office/drawing/2014/main" id="{29398E2F-3013-268F-236F-25DF33BBEE2B}"/>
              </a:ext>
            </a:extLst>
          </p:cNvPr>
          <p:cNvSpPr/>
          <p:nvPr/>
        </p:nvSpPr>
        <p:spPr>
          <a:xfrm rot="5400000" flipH="1" flipV="1">
            <a:off x="-163667" y="5322734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2548400" y="2548400"/>
                </a:moveTo>
                <a:lnTo>
                  <a:pt x="0" y="2548400"/>
                </a:lnTo>
                <a:lnTo>
                  <a:pt x="0" y="0"/>
                </a:lnTo>
                <a:lnTo>
                  <a:pt x="2548400" y="0"/>
                </a:lnTo>
                <a:lnTo>
                  <a:pt x="2548400" y="254840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39" name="Freeform 39">
            <a:extLst>
              <a:ext uri="{FF2B5EF4-FFF2-40B4-BE49-F238E27FC236}">
                <a16:creationId xmlns:a16="http://schemas.microsoft.com/office/drawing/2014/main" id="{3A6EEC75-BF99-4A00-0653-B9C9F2CFA497}"/>
              </a:ext>
            </a:extLst>
          </p:cNvPr>
          <p:cNvSpPr/>
          <p:nvPr/>
        </p:nvSpPr>
        <p:spPr>
          <a:xfrm rot="5400000" flipH="1">
            <a:off x="8792232" y="-133936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2548400" y="0"/>
                </a:moveTo>
                <a:lnTo>
                  <a:pt x="0" y="0"/>
                </a:lnTo>
                <a:lnTo>
                  <a:pt x="0" y="2548400"/>
                </a:lnTo>
                <a:lnTo>
                  <a:pt x="2548400" y="2548400"/>
                </a:lnTo>
                <a:lnTo>
                  <a:pt x="2548400" y="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75729C8D-6B9C-3554-C00A-EC52005EAA16}"/>
              </a:ext>
            </a:extLst>
          </p:cNvPr>
          <p:cNvSpPr txBox="1"/>
          <p:nvPr/>
        </p:nvSpPr>
        <p:spPr>
          <a:xfrm>
            <a:off x="676745" y="919380"/>
            <a:ext cx="106672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b="1" dirty="0">
                <a:latin typeface="Goldplay SemiBold" panose="00000700000000000000" pitchFamily="2" charset="0"/>
              </a:rPr>
              <a:t>Como Funciona?</a:t>
            </a:r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10C9C883-B4F5-98AC-82AC-D9B58D7F293A}"/>
              </a:ext>
            </a:extLst>
          </p:cNvPr>
          <p:cNvSpPr txBox="1"/>
          <p:nvPr/>
        </p:nvSpPr>
        <p:spPr>
          <a:xfrm>
            <a:off x="735591" y="1564997"/>
            <a:ext cx="10549551" cy="359470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200" dirty="0">
                <a:latin typeface="Goldplay Medium"/>
              </a:rPr>
              <a:t>Cliente traz seus equipamentos (servidores, storages, PABX, etc)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200" dirty="0">
                <a:latin typeface="Goldplay Medium"/>
              </a:rPr>
              <a:t>Disponibilidade de colocations na sala cofre e sala datacenter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200" dirty="0">
                <a:latin typeface="Goldplay Medium"/>
              </a:rPr>
              <a:t>Suporte técnico e monitoramento 24/7</a:t>
            </a:r>
          </a:p>
          <a:p>
            <a:pPr>
              <a:lnSpc>
                <a:spcPct val="150000"/>
              </a:lnSpc>
            </a:pPr>
            <a:endParaRPr lang="pt-PT" sz="2200" dirty="0">
              <a:latin typeface="Goldplay Medium"/>
            </a:endParaRPr>
          </a:p>
          <a:p>
            <a:pPr>
              <a:lnSpc>
                <a:spcPct val="150000"/>
              </a:lnSpc>
            </a:pPr>
            <a:r>
              <a:rPr lang="pt-BR" sz="2200" dirty="0">
                <a:latin typeface="Goldplay Medium"/>
              </a:rPr>
              <a:t>“O cliente instala seu equipamento no nosso datacenter e nós cuidamos de toda a infraestrutura: energia redundante, refrigeração, conectividade e segurança física. Assim, ele só precisa se preocupar com as aplicações do negócio.</a:t>
            </a:r>
            <a:endParaRPr lang="pt-PT" sz="2200" dirty="0">
              <a:latin typeface="Goldplay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386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8D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AE7C3B-3721-94DD-A24A-DD34B7F55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 37">
            <a:extLst>
              <a:ext uri="{FF2B5EF4-FFF2-40B4-BE49-F238E27FC236}">
                <a16:creationId xmlns:a16="http://schemas.microsoft.com/office/drawing/2014/main" id="{19BDD2D7-8273-952A-8380-9A1E9CB35952}"/>
              </a:ext>
            </a:extLst>
          </p:cNvPr>
          <p:cNvSpPr/>
          <p:nvPr/>
        </p:nvSpPr>
        <p:spPr>
          <a:xfrm rot="5400000" flipV="1">
            <a:off x="10630944" y="-133936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0" y="2548400"/>
                </a:moveTo>
                <a:lnTo>
                  <a:pt x="2548399" y="2548400"/>
                </a:lnTo>
                <a:lnTo>
                  <a:pt x="2548399" y="0"/>
                </a:lnTo>
                <a:lnTo>
                  <a:pt x="0" y="0"/>
                </a:lnTo>
                <a:lnTo>
                  <a:pt x="0" y="254840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38" name="Freeform 38">
            <a:extLst>
              <a:ext uri="{FF2B5EF4-FFF2-40B4-BE49-F238E27FC236}">
                <a16:creationId xmlns:a16="http://schemas.microsoft.com/office/drawing/2014/main" id="{7BF74DE4-9F85-B72E-E5AF-D4C28F3DA5B4}"/>
              </a:ext>
            </a:extLst>
          </p:cNvPr>
          <p:cNvSpPr/>
          <p:nvPr/>
        </p:nvSpPr>
        <p:spPr>
          <a:xfrm rot="5400000" flipH="1" flipV="1">
            <a:off x="-163667" y="5322734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2548400" y="2548400"/>
                </a:moveTo>
                <a:lnTo>
                  <a:pt x="0" y="2548400"/>
                </a:lnTo>
                <a:lnTo>
                  <a:pt x="0" y="0"/>
                </a:lnTo>
                <a:lnTo>
                  <a:pt x="2548400" y="0"/>
                </a:lnTo>
                <a:lnTo>
                  <a:pt x="2548400" y="254840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39" name="Freeform 39">
            <a:extLst>
              <a:ext uri="{FF2B5EF4-FFF2-40B4-BE49-F238E27FC236}">
                <a16:creationId xmlns:a16="http://schemas.microsoft.com/office/drawing/2014/main" id="{6C41BA4A-FED8-8E4E-896E-DDF54DEC4147}"/>
              </a:ext>
            </a:extLst>
          </p:cNvPr>
          <p:cNvSpPr/>
          <p:nvPr/>
        </p:nvSpPr>
        <p:spPr>
          <a:xfrm rot="5400000" flipH="1">
            <a:off x="8792232" y="-133936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2548400" y="0"/>
                </a:moveTo>
                <a:lnTo>
                  <a:pt x="0" y="0"/>
                </a:lnTo>
                <a:lnTo>
                  <a:pt x="0" y="2548400"/>
                </a:lnTo>
                <a:lnTo>
                  <a:pt x="2548400" y="2548400"/>
                </a:lnTo>
                <a:lnTo>
                  <a:pt x="2548400" y="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635009F7-4659-C6B3-5587-C3B074BDB1E3}"/>
              </a:ext>
            </a:extLst>
          </p:cNvPr>
          <p:cNvSpPr txBox="1"/>
          <p:nvPr/>
        </p:nvSpPr>
        <p:spPr>
          <a:xfrm>
            <a:off x="676745" y="919380"/>
            <a:ext cx="106672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b="1" dirty="0">
                <a:latin typeface="Goldplay SemiBold" panose="00000700000000000000" pitchFamily="2" charset="0"/>
              </a:rPr>
              <a:t>Principais Benefícios?</a:t>
            </a:r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E29DD143-69BC-D74B-1D1D-E75B51D8D0D7}"/>
              </a:ext>
            </a:extLst>
          </p:cNvPr>
          <p:cNvSpPr txBox="1"/>
          <p:nvPr/>
        </p:nvSpPr>
        <p:spPr>
          <a:xfrm>
            <a:off x="735591" y="1564997"/>
            <a:ext cx="10549551" cy="410253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Alta disponibilidade garantida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Redução de custos com infraestrutura própria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Segurança física e lógica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Escalabilidade conforme demanda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Conectividade com links redundantes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2200" dirty="0">
              <a:latin typeface="Goldplay Medium"/>
            </a:endParaRPr>
          </a:p>
          <a:p>
            <a:pPr>
              <a:lnSpc>
                <a:spcPct val="150000"/>
              </a:lnSpc>
            </a:pPr>
            <a:r>
              <a:rPr lang="pt-BR" sz="2200" dirty="0">
                <a:latin typeface="Goldplay Medium"/>
              </a:rPr>
              <a:t>O </a:t>
            </a:r>
            <a:r>
              <a:rPr lang="pt-BR" sz="2200" dirty="0" err="1">
                <a:latin typeface="Goldplay Medium"/>
              </a:rPr>
              <a:t>Colocation</a:t>
            </a:r>
            <a:r>
              <a:rPr lang="pt-BR" sz="2200" dirty="0">
                <a:latin typeface="Goldplay Medium"/>
              </a:rPr>
              <a:t> permite que empresas foquem no negócio, sem investir em datacenter próprio, garantindo estabilidade, segurança e crescimento conforme a necessidade.</a:t>
            </a:r>
          </a:p>
        </p:txBody>
      </p:sp>
    </p:spTree>
    <p:extLst>
      <p:ext uri="{BB962C8B-B14F-4D97-AF65-F5344CB8AC3E}">
        <p14:creationId xmlns:p14="http://schemas.microsoft.com/office/powerpoint/2010/main" val="2299557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8D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1E7907-E3A4-FE40-4D27-3E9EED341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 37">
            <a:extLst>
              <a:ext uri="{FF2B5EF4-FFF2-40B4-BE49-F238E27FC236}">
                <a16:creationId xmlns:a16="http://schemas.microsoft.com/office/drawing/2014/main" id="{743C2A0D-7552-1966-2BBE-2982CCECCEFB}"/>
              </a:ext>
            </a:extLst>
          </p:cNvPr>
          <p:cNvSpPr/>
          <p:nvPr/>
        </p:nvSpPr>
        <p:spPr>
          <a:xfrm rot="5400000" flipV="1">
            <a:off x="10630944" y="-133936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0" y="2548400"/>
                </a:moveTo>
                <a:lnTo>
                  <a:pt x="2548399" y="2548400"/>
                </a:lnTo>
                <a:lnTo>
                  <a:pt x="2548399" y="0"/>
                </a:lnTo>
                <a:lnTo>
                  <a:pt x="0" y="0"/>
                </a:lnTo>
                <a:lnTo>
                  <a:pt x="0" y="254840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38" name="Freeform 38">
            <a:extLst>
              <a:ext uri="{FF2B5EF4-FFF2-40B4-BE49-F238E27FC236}">
                <a16:creationId xmlns:a16="http://schemas.microsoft.com/office/drawing/2014/main" id="{7722CA71-93B9-B658-394B-8887F2E69678}"/>
              </a:ext>
            </a:extLst>
          </p:cNvPr>
          <p:cNvSpPr/>
          <p:nvPr/>
        </p:nvSpPr>
        <p:spPr>
          <a:xfrm rot="5400000" flipH="1" flipV="1">
            <a:off x="-163667" y="5322734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2548400" y="2548400"/>
                </a:moveTo>
                <a:lnTo>
                  <a:pt x="0" y="2548400"/>
                </a:lnTo>
                <a:lnTo>
                  <a:pt x="0" y="0"/>
                </a:lnTo>
                <a:lnTo>
                  <a:pt x="2548400" y="0"/>
                </a:lnTo>
                <a:lnTo>
                  <a:pt x="2548400" y="254840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39" name="Freeform 39">
            <a:extLst>
              <a:ext uri="{FF2B5EF4-FFF2-40B4-BE49-F238E27FC236}">
                <a16:creationId xmlns:a16="http://schemas.microsoft.com/office/drawing/2014/main" id="{97A4EC83-80AF-2053-8B8C-C5EB79C43F09}"/>
              </a:ext>
            </a:extLst>
          </p:cNvPr>
          <p:cNvSpPr/>
          <p:nvPr/>
        </p:nvSpPr>
        <p:spPr>
          <a:xfrm rot="5400000" flipH="1">
            <a:off x="8792232" y="-133936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2548400" y="0"/>
                </a:moveTo>
                <a:lnTo>
                  <a:pt x="0" y="0"/>
                </a:lnTo>
                <a:lnTo>
                  <a:pt x="0" y="2548400"/>
                </a:lnTo>
                <a:lnTo>
                  <a:pt x="2548400" y="2548400"/>
                </a:lnTo>
                <a:lnTo>
                  <a:pt x="2548400" y="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0BA30D19-DCF7-780E-585C-833133FACC56}"/>
              </a:ext>
            </a:extLst>
          </p:cNvPr>
          <p:cNvSpPr txBox="1"/>
          <p:nvPr/>
        </p:nvSpPr>
        <p:spPr>
          <a:xfrm>
            <a:off x="676745" y="919380"/>
            <a:ext cx="106672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b="1" dirty="0">
                <a:latin typeface="Goldplay SemiBold" panose="00000700000000000000" pitchFamily="2" charset="0"/>
              </a:rPr>
              <a:t>Diferencias da Empresa?</a:t>
            </a:r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E68609B4-7078-B7A6-ABD4-DBC36DFB911D}"/>
              </a:ext>
            </a:extLst>
          </p:cNvPr>
          <p:cNvSpPr txBox="1"/>
          <p:nvPr/>
        </p:nvSpPr>
        <p:spPr>
          <a:xfrm>
            <a:off x="735591" y="1564997"/>
            <a:ext cx="10549551" cy="308687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Sala cofre e datacenter com múltiplos racks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Redundância total: energia, refrigeração e conectividade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Equipe técnica especializada disponível 24/7</a:t>
            </a:r>
          </a:p>
          <a:p>
            <a:pPr>
              <a:lnSpc>
                <a:spcPct val="150000"/>
              </a:lnSpc>
            </a:pPr>
            <a:endParaRPr lang="pt-BR" sz="2200" dirty="0">
              <a:latin typeface="Goldplay Medium"/>
            </a:endParaRPr>
          </a:p>
          <a:p>
            <a:pPr>
              <a:lnSpc>
                <a:spcPct val="150000"/>
              </a:lnSpc>
            </a:pPr>
            <a:r>
              <a:rPr lang="pt-BR" sz="2200" dirty="0">
                <a:latin typeface="Goldplay Medium"/>
              </a:rPr>
              <a:t>Nosso ambiente foi projetado para oferecer o máximo de disponibilidade e segurança. Isso garante que os servidores dos clientes fiquem sempre ativos e protegidos.</a:t>
            </a:r>
          </a:p>
        </p:txBody>
      </p:sp>
    </p:spTree>
    <p:extLst>
      <p:ext uri="{BB962C8B-B14F-4D97-AF65-F5344CB8AC3E}">
        <p14:creationId xmlns:p14="http://schemas.microsoft.com/office/powerpoint/2010/main" val="2614132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8D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4ABFA9-9768-9FDD-EC6F-564C90D5C8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 37">
            <a:extLst>
              <a:ext uri="{FF2B5EF4-FFF2-40B4-BE49-F238E27FC236}">
                <a16:creationId xmlns:a16="http://schemas.microsoft.com/office/drawing/2014/main" id="{76AA396E-2F3A-0BDA-7E5C-86703B2EC392}"/>
              </a:ext>
            </a:extLst>
          </p:cNvPr>
          <p:cNvSpPr/>
          <p:nvPr/>
        </p:nvSpPr>
        <p:spPr>
          <a:xfrm rot="5400000" flipV="1">
            <a:off x="10630944" y="-133936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0" y="2548400"/>
                </a:moveTo>
                <a:lnTo>
                  <a:pt x="2548399" y="2548400"/>
                </a:lnTo>
                <a:lnTo>
                  <a:pt x="2548399" y="0"/>
                </a:lnTo>
                <a:lnTo>
                  <a:pt x="0" y="0"/>
                </a:lnTo>
                <a:lnTo>
                  <a:pt x="0" y="254840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38" name="Freeform 38">
            <a:extLst>
              <a:ext uri="{FF2B5EF4-FFF2-40B4-BE49-F238E27FC236}">
                <a16:creationId xmlns:a16="http://schemas.microsoft.com/office/drawing/2014/main" id="{B931321A-0D85-EDC8-6268-A14C7AE41867}"/>
              </a:ext>
            </a:extLst>
          </p:cNvPr>
          <p:cNvSpPr/>
          <p:nvPr/>
        </p:nvSpPr>
        <p:spPr>
          <a:xfrm rot="5400000" flipH="1" flipV="1">
            <a:off x="-163667" y="5322734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2548400" y="2548400"/>
                </a:moveTo>
                <a:lnTo>
                  <a:pt x="0" y="2548400"/>
                </a:lnTo>
                <a:lnTo>
                  <a:pt x="0" y="0"/>
                </a:lnTo>
                <a:lnTo>
                  <a:pt x="2548400" y="0"/>
                </a:lnTo>
                <a:lnTo>
                  <a:pt x="2548400" y="254840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39" name="Freeform 39">
            <a:extLst>
              <a:ext uri="{FF2B5EF4-FFF2-40B4-BE49-F238E27FC236}">
                <a16:creationId xmlns:a16="http://schemas.microsoft.com/office/drawing/2014/main" id="{16C67236-ECFC-9A39-E8C8-5A1E495C962B}"/>
              </a:ext>
            </a:extLst>
          </p:cNvPr>
          <p:cNvSpPr/>
          <p:nvPr/>
        </p:nvSpPr>
        <p:spPr>
          <a:xfrm rot="5400000" flipH="1">
            <a:off x="8792232" y="-133936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2548400" y="0"/>
                </a:moveTo>
                <a:lnTo>
                  <a:pt x="0" y="0"/>
                </a:lnTo>
                <a:lnTo>
                  <a:pt x="0" y="2548400"/>
                </a:lnTo>
                <a:lnTo>
                  <a:pt x="2548400" y="2548400"/>
                </a:lnTo>
                <a:lnTo>
                  <a:pt x="2548400" y="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5BB5C94-EB12-1F4C-4493-EDF77474FA52}"/>
              </a:ext>
            </a:extLst>
          </p:cNvPr>
          <p:cNvSpPr txBox="1"/>
          <p:nvPr/>
        </p:nvSpPr>
        <p:spPr>
          <a:xfrm>
            <a:off x="676745" y="919380"/>
            <a:ext cx="106672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latin typeface="Goldplay SemiBold" panose="00000700000000000000" pitchFamily="2" charset="0"/>
              </a:rPr>
              <a:t>Casos Práticos: Problemas Comuns e Como o </a:t>
            </a:r>
            <a:r>
              <a:rPr lang="pt-BR" sz="2800" b="1" dirty="0" err="1">
                <a:latin typeface="Goldplay SemiBold" panose="00000700000000000000" pitchFamily="2" charset="0"/>
              </a:rPr>
              <a:t>Colocation</a:t>
            </a:r>
            <a:r>
              <a:rPr lang="pt-BR" sz="2800" b="1" dirty="0">
                <a:latin typeface="Goldplay SemiBold" panose="00000700000000000000" pitchFamily="2" charset="0"/>
              </a:rPr>
              <a:t> Resolve</a:t>
            </a:r>
            <a:r>
              <a:rPr lang="pt-PT" sz="2800" b="1" dirty="0">
                <a:latin typeface="Goldplay SemiBold" panose="00000700000000000000" pitchFamily="2" charset="0"/>
              </a:rPr>
              <a:t>?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056AB42-9B17-AB4B-F377-056DC67DDC05}"/>
              </a:ext>
            </a:extLst>
          </p:cNvPr>
          <p:cNvSpPr txBox="1"/>
          <p:nvPr/>
        </p:nvSpPr>
        <p:spPr>
          <a:xfrm>
            <a:off x="735591" y="1564997"/>
            <a:ext cx="10549551" cy="46103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Problema: Empresa mantém servidor em sala comum → Risco de queda de energia e superaquecimento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Solução com </a:t>
            </a:r>
            <a:r>
              <a:rPr lang="pt-BR" sz="2200" dirty="0" err="1">
                <a:latin typeface="Goldplay Medium"/>
              </a:rPr>
              <a:t>Colocation</a:t>
            </a:r>
            <a:r>
              <a:rPr lang="pt-BR" sz="2200" dirty="0">
                <a:latin typeface="Goldplay Medium"/>
              </a:rPr>
              <a:t>:→ Energia redundante, climatização profissional e ambiente controlado.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Problema: Conectividade limitada → Paradas por falha de internet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Solução com </a:t>
            </a:r>
            <a:r>
              <a:rPr lang="pt-BR" sz="2200" dirty="0" err="1">
                <a:latin typeface="Goldplay Medium"/>
              </a:rPr>
              <a:t>Colocation</a:t>
            </a:r>
            <a:r>
              <a:rPr lang="pt-BR" sz="2200" dirty="0">
                <a:latin typeface="Goldplay Medium"/>
              </a:rPr>
              <a:t>: → Múltiplos provedores e links redundantes</a:t>
            </a:r>
          </a:p>
          <a:p>
            <a:pPr>
              <a:lnSpc>
                <a:spcPct val="150000"/>
              </a:lnSpc>
            </a:pPr>
            <a:endParaRPr lang="pt-BR" sz="2200" dirty="0">
              <a:latin typeface="Goldplay Medium"/>
            </a:endParaRPr>
          </a:p>
          <a:p>
            <a:pPr>
              <a:lnSpc>
                <a:spcPct val="150000"/>
              </a:lnSpc>
            </a:pPr>
            <a:r>
              <a:rPr lang="pt-BR" sz="2200" dirty="0">
                <a:latin typeface="Goldplay Medium"/>
              </a:rPr>
              <a:t>O </a:t>
            </a:r>
            <a:r>
              <a:rPr lang="pt-BR" sz="2200" dirty="0" err="1">
                <a:latin typeface="Goldplay Medium"/>
              </a:rPr>
              <a:t>Colocation</a:t>
            </a:r>
            <a:r>
              <a:rPr lang="pt-BR" sz="2200" dirty="0">
                <a:latin typeface="Goldplay Medium"/>
              </a:rPr>
              <a:t> elimina os principais problemas de manter servidores internamente, garantindo segurança, performance e disponibilidade</a:t>
            </a:r>
          </a:p>
        </p:txBody>
      </p:sp>
    </p:spTree>
    <p:extLst>
      <p:ext uri="{BB962C8B-B14F-4D97-AF65-F5344CB8AC3E}">
        <p14:creationId xmlns:p14="http://schemas.microsoft.com/office/powerpoint/2010/main" val="4031634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8D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444E40-9199-9D77-7CC0-FE97204A6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 37">
            <a:extLst>
              <a:ext uri="{FF2B5EF4-FFF2-40B4-BE49-F238E27FC236}">
                <a16:creationId xmlns:a16="http://schemas.microsoft.com/office/drawing/2014/main" id="{F89DC700-80C2-8E89-AC70-3A2DFE568B60}"/>
              </a:ext>
            </a:extLst>
          </p:cNvPr>
          <p:cNvSpPr/>
          <p:nvPr/>
        </p:nvSpPr>
        <p:spPr>
          <a:xfrm rot="5400000" flipV="1">
            <a:off x="10630944" y="-133936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0" y="2548400"/>
                </a:moveTo>
                <a:lnTo>
                  <a:pt x="2548399" y="2548400"/>
                </a:lnTo>
                <a:lnTo>
                  <a:pt x="2548399" y="0"/>
                </a:lnTo>
                <a:lnTo>
                  <a:pt x="0" y="0"/>
                </a:lnTo>
                <a:lnTo>
                  <a:pt x="0" y="254840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38" name="Freeform 38">
            <a:extLst>
              <a:ext uri="{FF2B5EF4-FFF2-40B4-BE49-F238E27FC236}">
                <a16:creationId xmlns:a16="http://schemas.microsoft.com/office/drawing/2014/main" id="{0C353D5A-8355-9900-48A9-2680CE8C9B09}"/>
              </a:ext>
            </a:extLst>
          </p:cNvPr>
          <p:cNvSpPr/>
          <p:nvPr/>
        </p:nvSpPr>
        <p:spPr>
          <a:xfrm rot="5400000" flipH="1" flipV="1">
            <a:off x="-163667" y="5322734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2548400" y="2548400"/>
                </a:moveTo>
                <a:lnTo>
                  <a:pt x="0" y="2548400"/>
                </a:lnTo>
                <a:lnTo>
                  <a:pt x="0" y="0"/>
                </a:lnTo>
                <a:lnTo>
                  <a:pt x="2548400" y="0"/>
                </a:lnTo>
                <a:lnTo>
                  <a:pt x="2548400" y="254840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39" name="Freeform 39">
            <a:extLst>
              <a:ext uri="{FF2B5EF4-FFF2-40B4-BE49-F238E27FC236}">
                <a16:creationId xmlns:a16="http://schemas.microsoft.com/office/drawing/2014/main" id="{DBC79875-1035-B1F8-0250-F463CC7ECB99}"/>
              </a:ext>
            </a:extLst>
          </p:cNvPr>
          <p:cNvSpPr/>
          <p:nvPr/>
        </p:nvSpPr>
        <p:spPr>
          <a:xfrm rot="5400000" flipH="1">
            <a:off x="8792232" y="-133936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2548400" y="0"/>
                </a:moveTo>
                <a:lnTo>
                  <a:pt x="0" y="0"/>
                </a:lnTo>
                <a:lnTo>
                  <a:pt x="0" y="2548400"/>
                </a:lnTo>
                <a:lnTo>
                  <a:pt x="2548400" y="2548400"/>
                </a:lnTo>
                <a:lnTo>
                  <a:pt x="2548400" y="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3EA9F95-05BC-E10E-53AD-92914668F570}"/>
              </a:ext>
            </a:extLst>
          </p:cNvPr>
          <p:cNvSpPr txBox="1"/>
          <p:nvPr/>
        </p:nvSpPr>
        <p:spPr>
          <a:xfrm>
            <a:off x="676745" y="919380"/>
            <a:ext cx="106672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b="1" dirty="0">
                <a:latin typeface="Goldplay SemiBold" panose="00000700000000000000" pitchFamily="2" charset="0"/>
              </a:rPr>
              <a:t>Planos e Opções?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6179101-F56E-C740-5FB5-C9B8D567D059}"/>
              </a:ext>
            </a:extLst>
          </p:cNvPr>
          <p:cNvSpPr txBox="1"/>
          <p:nvPr/>
        </p:nvSpPr>
        <p:spPr>
          <a:xfrm>
            <a:off x="735591" y="1564997"/>
            <a:ext cx="10549551" cy="308687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Hospedagem por U (1U / 2U)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Meio rack disponível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Rack completo para grandes operações</a:t>
            </a:r>
          </a:p>
          <a:p>
            <a:pPr>
              <a:lnSpc>
                <a:spcPct val="150000"/>
              </a:lnSpc>
            </a:pPr>
            <a:endParaRPr lang="pt-BR" sz="2200" dirty="0">
              <a:latin typeface="Goldplay Medium"/>
            </a:endParaRPr>
          </a:p>
          <a:p>
            <a:pPr>
              <a:lnSpc>
                <a:spcPct val="150000"/>
              </a:lnSpc>
            </a:pPr>
            <a:r>
              <a:rPr lang="pt-BR" sz="2200" dirty="0">
                <a:latin typeface="Goldplay Medium"/>
              </a:rPr>
              <a:t>Nossos planos são flexíveis, atendendo desde empresas com apenas um servidor até grandes operações que necessitam de racks inteiros.</a:t>
            </a:r>
          </a:p>
        </p:txBody>
      </p:sp>
    </p:spTree>
    <p:extLst>
      <p:ext uri="{BB962C8B-B14F-4D97-AF65-F5344CB8AC3E}">
        <p14:creationId xmlns:p14="http://schemas.microsoft.com/office/powerpoint/2010/main" val="3927697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8D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37B6A8-5B15-9C30-D8E2-2A402D1758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 37">
            <a:extLst>
              <a:ext uri="{FF2B5EF4-FFF2-40B4-BE49-F238E27FC236}">
                <a16:creationId xmlns:a16="http://schemas.microsoft.com/office/drawing/2014/main" id="{01E11580-0D75-E611-0BC4-B06A0B012F94}"/>
              </a:ext>
            </a:extLst>
          </p:cNvPr>
          <p:cNvSpPr/>
          <p:nvPr/>
        </p:nvSpPr>
        <p:spPr>
          <a:xfrm rot="5400000" flipV="1">
            <a:off x="10630944" y="-133936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0" y="2548400"/>
                </a:moveTo>
                <a:lnTo>
                  <a:pt x="2548399" y="2548400"/>
                </a:lnTo>
                <a:lnTo>
                  <a:pt x="2548399" y="0"/>
                </a:lnTo>
                <a:lnTo>
                  <a:pt x="0" y="0"/>
                </a:lnTo>
                <a:lnTo>
                  <a:pt x="0" y="254840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38" name="Freeform 38">
            <a:extLst>
              <a:ext uri="{FF2B5EF4-FFF2-40B4-BE49-F238E27FC236}">
                <a16:creationId xmlns:a16="http://schemas.microsoft.com/office/drawing/2014/main" id="{74D17264-539B-276F-0AD7-9F3438972E90}"/>
              </a:ext>
            </a:extLst>
          </p:cNvPr>
          <p:cNvSpPr/>
          <p:nvPr/>
        </p:nvSpPr>
        <p:spPr>
          <a:xfrm rot="5400000" flipH="1" flipV="1">
            <a:off x="-163667" y="5322734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2548400" y="2548400"/>
                </a:moveTo>
                <a:lnTo>
                  <a:pt x="0" y="2548400"/>
                </a:lnTo>
                <a:lnTo>
                  <a:pt x="0" y="0"/>
                </a:lnTo>
                <a:lnTo>
                  <a:pt x="2548400" y="0"/>
                </a:lnTo>
                <a:lnTo>
                  <a:pt x="2548400" y="254840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39" name="Freeform 39">
            <a:extLst>
              <a:ext uri="{FF2B5EF4-FFF2-40B4-BE49-F238E27FC236}">
                <a16:creationId xmlns:a16="http://schemas.microsoft.com/office/drawing/2014/main" id="{FBFCA262-0A47-B8F7-8729-71FD86C8814C}"/>
              </a:ext>
            </a:extLst>
          </p:cNvPr>
          <p:cNvSpPr/>
          <p:nvPr/>
        </p:nvSpPr>
        <p:spPr>
          <a:xfrm rot="5400000" flipH="1">
            <a:off x="8792232" y="-133936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2548400" y="0"/>
                </a:moveTo>
                <a:lnTo>
                  <a:pt x="0" y="0"/>
                </a:lnTo>
                <a:lnTo>
                  <a:pt x="0" y="2548400"/>
                </a:lnTo>
                <a:lnTo>
                  <a:pt x="2548400" y="2548400"/>
                </a:lnTo>
                <a:lnTo>
                  <a:pt x="2548400" y="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0AE1E93-F4E6-29BB-4CF8-A1D44714BC73}"/>
              </a:ext>
            </a:extLst>
          </p:cNvPr>
          <p:cNvSpPr txBox="1"/>
          <p:nvPr/>
        </p:nvSpPr>
        <p:spPr>
          <a:xfrm>
            <a:off x="676745" y="919380"/>
            <a:ext cx="106672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b="1" dirty="0">
                <a:latin typeface="Goldplay SemiBold" panose="00000700000000000000" pitchFamily="2" charset="0"/>
              </a:rPr>
              <a:t>Valor para o cliente?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1F6EA00-0B67-8CCD-B1B0-7E5DEAD98C65}"/>
              </a:ext>
            </a:extLst>
          </p:cNvPr>
          <p:cNvSpPr txBox="1"/>
          <p:nvPr/>
        </p:nvSpPr>
        <p:spPr>
          <a:xfrm>
            <a:off x="735591" y="1564997"/>
            <a:ext cx="10549551" cy="359470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Segurança e disponibilidade 24/7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Estrutura escalável conforme o crescimento do negócio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Redução de custos com infraestrutura própria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Foco no core business da empresa</a:t>
            </a:r>
          </a:p>
          <a:p>
            <a:pPr>
              <a:lnSpc>
                <a:spcPct val="150000"/>
              </a:lnSpc>
            </a:pPr>
            <a:endParaRPr lang="pt-BR" sz="2200" dirty="0">
              <a:latin typeface="Goldplay Medium"/>
            </a:endParaRPr>
          </a:p>
          <a:p>
            <a:pPr>
              <a:lnSpc>
                <a:spcPct val="150000"/>
              </a:lnSpc>
            </a:pPr>
            <a:r>
              <a:rPr lang="pt-BR" sz="2200" dirty="0">
                <a:latin typeface="Goldplay Medium"/>
              </a:rPr>
              <a:t>Com o </a:t>
            </a:r>
            <a:r>
              <a:rPr lang="pt-BR" sz="2200" dirty="0" err="1">
                <a:latin typeface="Goldplay Medium"/>
              </a:rPr>
              <a:t>Colocation</a:t>
            </a:r>
            <a:r>
              <a:rPr lang="pt-BR" sz="2200" dirty="0">
                <a:latin typeface="Goldplay Medium"/>
              </a:rPr>
              <a:t>, o cliente ganha tranquilidade e confiança para expandir seu negócio sem se preocupar com a infraestrutura.</a:t>
            </a:r>
          </a:p>
        </p:txBody>
      </p:sp>
    </p:spTree>
    <p:extLst>
      <p:ext uri="{BB962C8B-B14F-4D97-AF65-F5344CB8AC3E}">
        <p14:creationId xmlns:p14="http://schemas.microsoft.com/office/powerpoint/2010/main" val="1860392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8D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2D7A0D-0AA4-802F-909C-C57BE3D3C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 37">
            <a:extLst>
              <a:ext uri="{FF2B5EF4-FFF2-40B4-BE49-F238E27FC236}">
                <a16:creationId xmlns:a16="http://schemas.microsoft.com/office/drawing/2014/main" id="{4BDD313D-BDB1-326D-C9EF-37086B316A2B}"/>
              </a:ext>
            </a:extLst>
          </p:cNvPr>
          <p:cNvSpPr/>
          <p:nvPr/>
        </p:nvSpPr>
        <p:spPr>
          <a:xfrm rot="5400000" flipV="1">
            <a:off x="10630944" y="-133936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0" y="2548400"/>
                </a:moveTo>
                <a:lnTo>
                  <a:pt x="2548399" y="2548400"/>
                </a:lnTo>
                <a:lnTo>
                  <a:pt x="2548399" y="0"/>
                </a:lnTo>
                <a:lnTo>
                  <a:pt x="0" y="0"/>
                </a:lnTo>
                <a:lnTo>
                  <a:pt x="0" y="254840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38" name="Freeform 38">
            <a:extLst>
              <a:ext uri="{FF2B5EF4-FFF2-40B4-BE49-F238E27FC236}">
                <a16:creationId xmlns:a16="http://schemas.microsoft.com/office/drawing/2014/main" id="{DA372DDC-484F-84D5-BA54-6C6DDB51B886}"/>
              </a:ext>
            </a:extLst>
          </p:cNvPr>
          <p:cNvSpPr/>
          <p:nvPr/>
        </p:nvSpPr>
        <p:spPr>
          <a:xfrm rot="5400000" flipH="1" flipV="1">
            <a:off x="-163667" y="5322734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2548400" y="2548400"/>
                </a:moveTo>
                <a:lnTo>
                  <a:pt x="0" y="2548400"/>
                </a:lnTo>
                <a:lnTo>
                  <a:pt x="0" y="0"/>
                </a:lnTo>
                <a:lnTo>
                  <a:pt x="2548400" y="0"/>
                </a:lnTo>
                <a:lnTo>
                  <a:pt x="2548400" y="254840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39" name="Freeform 39">
            <a:extLst>
              <a:ext uri="{FF2B5EF4-FFF2-40B4-BE49-F238E27FC236}">
                <a16:creationId xmlns:a16="http://schemas.microsoft.com/office/drawing/2014/main" id="{8F4FA773-F3BC-6E80-8029-9F25ACCFDBBD}"/>
              </a:ext>
            </a:extLst>
          </p:cNvPr>
          <p:cNvSpPr/>
          <p:nvPr/>
        </p:nvSpPr>
        <p:spPr>
          <a:xfrm rot="5400000" flipH="1">
            <a:off x="8792232" y="-133936"/>
            <a:ext cx="1698933" cy="1698933"/>
          </a:xfrm>
          <a:custGeom>
            <a:avLst/>
            <a:gdLst/>
            <a:ahLst/>
            <a:cxnLst/>
            <a:rect l="l" t="t" r="r" b="b"/>
            <a:pathLst>
              <a:path w="2548400" h="2548400">
                <a:moveTo>
                  <a:pt x="2548400" y="0"/>
                </a:moveTo>
                <a:lnTo>
                  <a:pt x="0" y="0"/>
                </a:lnTo>
                <a:lnTo>
                  <a:pt x="0" y="2548400"/>
                </a:lnTo>
                <a:lnTo>
                  <a:pt x="2548400" y="2548400"/>
                </a:lnTo>
                <a:lnTo>
                  <a:pt x="2548400" y="0"/>
                </a:lnTo>
                <a:close/>
              </a:path>
            </a:pathLst>
          </a:custGeom>
          <a:blipFill>
            <a:blip r:embed="rId2">
              <a:alphaModFix amt="6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9E6ACFD0-D903-22B6-D27C-1F3EBFF429E6}"/>
              </a:ext>
            </a:extLst>
          </p:cNvPr>
          <p:cNvSpPr txBox="1"/>
          <p:nvPr/>
        </p:nvSpPr>
        <p:spPr>
          <a:xfrm>
            <a:off x="676745" y="919380"/>
            <a:ext cx="106672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b="1" dirty="0">
                <a:latin typeface="Goldplay SemiBold" panose="00000700000000000000" pitchFamily="2" charset="0"/>
              </a:rPr>
              <a:t>Porque escolher a Com4?</a:t>
            </a:r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A7BB6D71-48F7-98DE-2F16-BB9EF7CD6499}"/>
              </a:ext>
            </a:extLst>
          </p:cNvPr>
          <p:cNvSpPr txBox="1"/>
          <p:nvPr/>
        </p:nvSpPr>
        <p:spPr>
          <a:xfrm>
            <a:off x="735591" y="1564997"/>
            <a:ext cx="10549551" cy="359470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Estrutura moderna com redundância completa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Atendimento técnico próximo e especializado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Flexibilidade para empresas de todos os portes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200" dirty="0">
                <a:latin typeface="Goldplay Medium"/>
              </a:rPr>
              <a:t>Conectividade robusta com baixa latência</a:t>
            </a:r>
          </a:p>
          <a:p>
            <a:pPr>
              <a:lnSpc>
                <a:spcPct val="150000"/>
              </a:lnSpc>
            </a:pPr>
            <a:endParaRPr lang="pt-BR" sz="2200" dirty="0">
              <a:latin typeface="Goldplay Medium"/>
            </a:endParaRPr>
          </a:p>
          <a:p>
            <a:pPr>
              <a:lnSpc>
                <a:spcPct val="150000"/>
              </a:lnSpc>
            </a:pPr>
            <a:r>
              <a:rPr lang="pt-BR" sz="2200" dirty="0">
                <a:latin typeface="Goldplay Medium"/>
              </a:rPr>
              <a:t>Unimos tecnologia de ponta e atendimento especializado, sendo o parceiro certo para empresas que não podem correr riscos com seus servidores.</a:t>
            </a:r>
          </a:p>
        </p:txBody>
      </p:sp>
    </p:spTree>
    <p:extLst>
      <p:ext uri="{BB962C8B-B14F-4D97-AF65-F5344CB8AC3E}">
        <p14:creationId xmlns:p14="http://schemas.microsoft.com/office/powerpoint/2010/main" val="4200226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</TotalTime>
  <Words>451</Words>
  <Application>Microsoft Office PowerPoint</Application>
  <PresentationFormat>Widescreen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7" baseType="lpstr">
      <vt:lpstr>Arial</vt:lpstr>
      <vt:lpstr>Calibri</vt:lpstr>
      <vt:lpstr>Goldplay Medium</vt:lpstr>
      <vt:lpstr>Goldplay SemiBold</vt:lpstr>
      <vt:lpstr>League Spartan</vt:lpstr>
      <vt:lpstr>Montserrat Medium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Talita Prado</dc:creator>
  <cp:lastModifiedBy>suporte01</cp:lastModifiedBy>
  <cp:revision>15</cp:revision>
  <dcterms:created xsi:type="dcterms:W3CDTF">2025-06-18T17:33:08Z</dcterms:created>
  <dcterms:modified xsi:type="dcterms:W3CDTF">2025-09-19T12:42:06Z</dcterms:modified>
</cp:coreProperties>
</file>