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62" r:id="rId3"/>
    <p:sldId id="257" r:id="rId4"/>
    <p:sldId id="263" r:id="rId5"/>
    <p:sldId id="264" r:id="rId6"/>
    <p:sldId id="265" r:id="rId7"/>
    <p:sldId id="258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6FA"/>
    <a:srgbClr val="E66E00"/>
    <a:srgbClr val="D64200"/>
    <a:srgbClr val="C55A11"/>
    <a:srgbClr val="D97D17"/>
    <a:srgbClr val="EA9517"/>
    <a:srgbClr val="FF9400"/>
    <a:srgbClr val="E08717"/>
    <a:srgbClr val="E79117"/>
    <a:srgbClr val="D97E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90" d="100"/>
          <a:sy n="90" d="100"/>
        </p:scale>
        <p:origin x="444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C5B843-18E3-7AEB-2966-0FE0B97D04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616D3E3-CBDE-53DD-D399-FEDB1066F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06C2907-425F-0601-9D7C-641A7656C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2F92C07-FC1C-04D2-71D9-36E01A8C4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28CE7D-7426-180F-03CE-AF7CC8745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83142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598E72-2D21-08F2-5AF2-FB9AEB87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4D22481-AAD2-8F78-8623-C56022C4B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FF2E17B-49A0-7C6D-285A-B391B2F39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B450E93-2C2E-D378-775D-4EAB010182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DA4472E-73DE-C9EC-6972-6DAFC6840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3243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2B4F673-22BC-77CA-338E-5322DBBA4A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1F584A6-370C-C76A-54CD-82BE2A7A85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5DFE2F-ACB8-21D7-19DD-DA18A0170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ABF9A88-77D9-2174-DE42-EEF5EFE6C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8629E80-2439-8A14-E82F-DC99BAB4B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1844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A92655-D87F-CB23-0637-FFE9D2979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C4B6038-E5BE-395D-7A93-11EA4C1FD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38A94E5-5AA6-9E73-7E15-CC636771F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35203C0-F90C-0E01-9F02-B1F21D116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AACD90D-7233-4DBF-C90A-3C82C9878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50899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9CA2A9-9490-5BFF-8F92-FA091A7C9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0CEDF60-AC5D-5652-3EA5-8E73A35EAC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E8627BF-402A-389D-D263-33F16725C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7BCAD9D-7AC9-CA22-387F-929811F97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62C8E0C-7F14-80D3-D8CD-8A65F0337E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3714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D557D3-93AC-F5CD-FC9C-5A1147219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01C9B5-3791-16E0-968D-1A329A65CE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6571390-2429-39E0-5A05-75FA5D4135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096E048-8DAC-AD65-DF41-FD5343455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770FA1-E63B-2F56-53F8-0683C0879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A5CAAB6E-CFE4-0438-66D8-CD546F18B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793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9E248A-408C-DA66-9424-D625DF50F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4841773-2351-C3BA-F2E2-F73F4AAC6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74BA3AE-ECF1-7F30-11B3-993C947D18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C88D675-A84A-CD62-F0A6-88B828DA1C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D7773DFA-3E6F-8D2E-65F6-362CDA60B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1068309-21AB-6F8E-6F19-12E643827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3A4130A4-152B-72AF-D0D3-69F0092D3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27679CDA-2AB7-F07B-F6C8-419C37567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4950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2CAC0F-D1A1-88CF-D3BE-03C9679361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9E877162-8D58-6523-678C-54E522F75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E7738D1D-D8E7-0282-8663-2CDD5D584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9DB2E6-2E60-ECBA-EAC0-4BC6096267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529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533B7C50-7B1A-CB44-9935-6767A26C5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F741E30-738C-5C8B-79B3-6C556EAC9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084966A6-3F9C-A7E0-2658-07F81DDBA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076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F6A8F3-9947-B806-5B00-B7B89096E8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7CC065-C084-69D6-8ABB-9751A4293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67AA7AE-52A8-6D0E-CAEA-FC06CCA1DF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4567FC-5B81-9E1A-16AB-C63A6E54C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1723F94-5CAB-AEAB-E379-1BA704A1A5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57825E7-469E-AC4E-2A8F-4866BC874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0326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88B64C-1817-C9FC-AFA8-20A8C3EA5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14A67674-2B34-B0F6-3C41-D5E69F512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C15CBEC-FC79-A841-0D1B-4D9D796B96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167E0C3-18D5-E61B-EB93-B6E667E92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841E34A-8B18-40BA-2A3A-328D2DB98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676E6B-15AF-1A8F-6324-3F629813B8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0374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BD30D6EC-C034-4FF4-BEAF-A5ED4DDC1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666F724-89A0-1D45-63ED-C78861396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A89DCA-E70C-E39C-5AF4-E5763ECD09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4CDC4-F8EC-46B6-B2BA-E77C1A7CADE5}" type="datetimeFigureOut">
              <a:rPr lang="pt-BR" smtClean="0"/>
              <a:t>15/03/2024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E4DF7DF-9D87-229B-B571-89BCAAAE20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3E8FA17-A9C3-867D-136A-3B1D733C08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E77FD-C324-4D62-8D40-0CEBB3F381F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6089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2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4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6E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áfico 3">
            <a:extLst>
              <a:ext uri="{FF2B5EF4-FFF2-40B4-BE49-F238E27FC236}">
                <a16:creationId xmlns:a16="http://schemas.microsoft.com/office/drawing/2014/main" id="{0AD98BF9-0C3E-B674-A9AE-6241C595F0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88630" y="-106176"/>
            <a:ext cx="5245358" cy="6964176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4B8A1DB-E8F3-AA5D-9B73-EB892AAF7E00}"/>
              </a:ext>
            </a:extLst>
          </p:cNvPr>
          <p:cNvSpPr txBox="1"/>
          <p:nvPr/>
        </p:nvSpPr>
        <p:spPr>
          <a:xfrm>
            <a:off x="436524" y="354562"/>
            <a:ext cx="629084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SISTEMAS</a:t>
            </a:r>
            <a:r>
              <a:rPr lang="pt-BR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</a:t>
            </a:r>
            <a:br>
              <a:rPr lang="pt-BR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</a:br>
            <a:r>
              <a:rPr lang="pt-BR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                                    </a:t>
            </a:r>
            <a:r>
              <a:rPr lang="pt-BR" sz="96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COM4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C6749354-074D-56D7-E3F0-E3616D3CF3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26" y="3752352"/>
            <a:ext cx="4869966" cy="1095306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66808C44-956E-96D3-3981-7E902451FC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8898" y="5218162"/>
            <a:ext cx="3601616" cy="13598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5726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D53E8E8D-7D11-E9EB-8BA5-7DE0125194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8" name="Retângulo 7">
            <a:extLst>
              <a:ext uri="{FF2B5EF4-FFF2-40B4-BE49-F238E27FC236}">
                <a16:creationId xmlns:a16="http://schemas.microsoft.com/office/drawing/2014/main" id="{43DE37A2-425D-A3A6-FDF0-2C8511E93AA3}"/>
              </a:ext>
            </a:extLst>
          </p:cNvPr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>
              <a:lumMod val="75000"/>
              <a:alpha val="9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C998951-3D63-B522-9411-7C488D0C84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1044" y="140066"/>
            <a:ext cx="1290064" cy="171279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1FF490B-9A35-F699-F8FC-4F88D70B6637}"/>
              </a:ext>
            </a:extLst>
          </p:cNvPr>
          <p:cNvSpPr txBox="1"/>
          <p:nvPr/>
        </p:nvSpPr>
        <p:spPr>
          <a:xfrm>
            <a:off x="2350028" y="837200"/>
            <a:ext cx="749194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O que é um </a:t>
            </a:r>
            <a:r>
              <a:rPr lang="pt-BR" sz="6000" dirty="0">
                <a:solidFill>
                  <a:schemeClr val="accent4"/>
                </a:solidFill>
                <a:latin typeface="Aptos" panose="020B0004020202020204" pitchFamily="34" charset="0"/>
              </a:rPr>
              <a:t>ERP </a:t>
            </a:r>
            <a:r>
              <a:rPr lang="pt-BR" sz="6000" dirty="0">
                <a:solidFill>
                  <a:schemeClr val="bg1"/>
                </a:solidFill>
                <a:latin typeface="Aptos" panose="020B0004020202020204" pitchFamily="34" charset="0"/>
              </a:rPr>
              <a:t>?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6B6F498-6490-CC7A-3C48-0C52A14666BC}"/>
              </a:ext>
            </a:extLst>
          </p:cNvPr>
          <p:cNvSpPr txBox="1"/>
          <p:nvPr/>
        </p:nvSpPr>
        <p:spPr>
          <a:xfrm>
            <a:off x="1035516" y="2481370"/>
            <a:ext cx="10120965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  <a:t>Um ERP, ou Planejamento de Recursos Empresariais (em inglês, Enterprise Resource Planning).</a:t>
            </a:r>
            <a:b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</a:br>
            <a:b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</a:br>
            <a: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  <a:t>É um sistema de software que ajuda a empresa a gerenciar e integrar várias partes de seu negócio, como finanças, contabilidade, vendas, compras, estoque e recursos humanos, em um único lugar.</a:t>
            </a:r>
            <a:endParaRPr lang="pt-BR" sz="3200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0669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036BD76D-0F99-D289-6E10-F9FF015992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13" name="Retângulo 12">
            <a:extLst>
              <a:ext uri="{FF2B5EF4-FFF2-40B4-BE49-F238E27FC236}">
                <a16:creationId xmlns:a16="http://schemas.microsoft.com/office/drawing/2014/main" id="{2E58F977-8A68-0812-57D9-3D1870F84216}"/>
              </a:ext>
            </a:extLst>
          </p:cNvPr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>
              <a:lumMod val="75000"/>
              <a:alpha val="9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C998951-3D63-B522-9411-7C488D0C84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1044" y="140066"/>
            <a:ext cx="1290064" cy="171279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1FF490B-9A35-F699-F8FC-4F88D70B6637}"/>
              </a:ext>
            </a:extLst>
          </p:cNvPr>
          <p:cNvSpPr txBox="1"/>
          <p:nvPr/>
        </p:nvSpPr>
        <p:spPr>
          <a:xfrm>
            <a:off x="140892" y="219809"/>
            <a:ext cx="944862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SOBRE O </a:t>
            </a:r>
            <a:b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</a:br>
            <a: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SAP BUSINESS </a:t>
            </a:r>
            <a:r>
              <a:rPr lang="pt-BR" sz="5400" dirty="0">
                <a:solidFill>
                  <a:schemeClr val="accent4"/>
                </a:solidFill>
                <a:latin typeface="Aptos" panose="020B0004020202020204" pitchFamily="34" charset="0"/>
              </a:rPr>
              <a:t>ONE</a:t>
            </a:r>
            <a:endParaRPr lang="pt-BR" sz="9600" dirty="0">
              <a:solidFill>
                <a:schemeClr val="accent4"/>
              </a:solidFill>
              <a:latin typeface="Aptos" panose="020B0004020202020204" pitchFamily="34" charset="0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512004A-509E-FC33-8A90-F65D4D09F5D9}"/>
              </a:ext>
            </a:extLst>
          </p:cNvPr>
          <p:cNvSpPr txBox="1"/>
          <p:nvPr/>
        </p:nvSpPr>
        <p:spPr>
          <a:xfrm>
            <a:off x="407328" y="2135417"/>
            <a:ext cx="1137734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  <a:t>O </a:t>
            </a:r>
            <a:r>
              <a:rPr lang="pt-BR" sz="3200" dirty="0">
                <a:solidFill>
                  <a:schemeClr val="accent4"/>
                </a:solidFill>
                <a:latin typeface="Aptos" panose="020B0004020202020204" pitchFamily="34" charset="0"/>
              </a:rPr>
              <a:t>SAP BUSINESS ONE</a:t>
            </a:r>
            <a:r>
              <a:rPr lang="pt-BR" sz="3200" dirty="0"/>
              <a:t> </a:t>
            </a:r>
            <a: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  <a:t>é </a:t>
            </a:r>
            <a:r>
              <a:rPr lang="pt-BR" sz="3200" dirty="0">
                <a:solidFill>
                  <a:schemeClr val="accent4"/>
                </a:solidFill>
                <a:latin typeface="Söhne"/>
              </a:rPr>
              <a:t>um </a:t>
            </a:r>
            <a: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  <a:t>ERP!</a:t>
            </a:r>
            <a:b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</a:br>
            <a:b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</a:br>
            <a:r>
              <a:rPr lang="pt-BR" sz="3200" dirty="0">
                <a:solidFill>
                  <a:schemeClr val="accent4"/>
                </a:solidFill>
                <a:latin typeface="Söhne"/>
              </a:rPr>
              <a:t>Ele é</a:t>
            </a:r>
            <a:r>
              <a:rPr lang="pt-BR" sz="3200" b="0" i="0" dirty="0">
                <a:solidFill>
                  <a:schemeClr val="accent4"/>
                </a:solidFill>
                <a:effectLst/>
                <a:latin typeface="Söhne"/>
              </a:rPr>
              <a:t> uma solução de software de gerenciamento empresarial projetada especificamente para atender às necessidades de pequenas e médias empresas (PMEs). Ele oferece uma série de recursos integrados para ajudar as empresas a gerenciar eficientemente diversas áreas de seus negócios, como contabilidade, finanças, vendas, compras, estoque e produção.</a:t>
            </a:r>
            <a:endParaRPr lang="pt-BR" sz="3200" dirty="0">
              <a:solidFill>
                <a:schemeClr val="accent4"/>
              </a:solidFill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1612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FC1E6F81-8934-53A0-6FDA-0A97F4465D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5" name="Retângulo 4">
            <a:extLst>
              <a:ext uri="{FF2B5EF4-FFF2-40B4-BE49-F238E27FC236}">
                <a16:creationId xmlns:a16="http://schemas.microsoft.com/office/drawing/2014/main" id="{45AA3CB8-509A-995E-3BD6-0040A55B2F65}"/>
              </a:ext>
            </a:extLst>
          </p:cNvPr>
          <p:cNvSpPr/>
          <p:nvPr/>
        </p:nvSpPr>
        <p:spPr>
          <a:xfrm>
            <a:off x="-2" y="0"/>
            <a:ext cx="12192000" cy="6858000"/>
          </a:xfrm>
          <a:prstGeom prst="rect">
            <a:avLst/>
          </a:prstGeom>
          <a:solidFill>
            <a:schemeClr val="accent1">
              <a:lumMod val="75000"/>
              <a:alpha val="9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C998951-3D63-B522-9411-7C488D0C84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1044" y="140066"/>
            <a:ext cx="1290064" cy="171279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1FF490B-9A35-F699-F8FC-4F88D70B6637}"/>
              </a:ext>
            </a:extLst>
          </p:cNvPr>
          <p:cNvSpPr txBox="1"/>
          <p:nvPr/>
        </p:nvSpPr>
        <p:spPr>
          <a:xfrm>
            <a:off x="2602487" y="-174392"/>
            <a:ext cx="944862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b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</a:br>
            <a: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Principais </a:t>
            </a:r>
            <a:r>
              <a:rPr lang="pt-BR" sz="5400" dirty="0">
                <a:solidFill>
                  <a:schemeClr val="accent4"/>
                </a:solidFill>
                <a:latin typeface="Aptos" panose="020B0004020202020204" pitchFamily="34" charset="0"/>
              </a:rPr>
              <a:t>Vantagens</a:t>
            </a:r>
            <a:endParaRPr lang="pt-BR" sz="9600" dirty="0">
              <a:solidFill>
                <a:schemeClr val="accent4"/>
              </a:solidFill>
              <a:latin typeface="Aptos" panose="020B00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003B618-D4F3-3A0F-5AF7-671E4E21E998}"/>
              </a:ext>
            </a:extLst>
          </p:cNvPr>
          <p:cNvSpPr txBox="1"/>
          <p:nvPr/>
        </p:nvSpPr>
        <p:spPr>
          <a:xfrm>
            <a:off x="497249" y="2537647"/>
            <a:ext cx="1119750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+mj-lt"/>
              <a:buAutoNum type="arabicPeriod"/>
            </a:pPr>
            <a:r>
              <a:rPr lang="pt-BR" b="1" i="0" dirty="0">
                <a:solidFill>
                  <a:schemeClr val="accent4"/>
                </a:solidFill>
                <a:effectLst/>
                <a:latin typeface="Söhne"/>
              </a:rPr>
              <a:t>Centralização de dados:</a:t>
            </a:r>
            <a:r>
              <a:rPr lang="pt-BR" b="0" i="0" dirty="0">
                <a:solidFill>
                  <a:schemeClr val="accent4"/>
                </a:solidFill>
                <a:effectLst/>
                <a:latin typeface="Söhne"/>
              </a:rPr>
              <a:t> </a:t>
            </a:r>
            <a:r>
              <a:rPr lang="pt-BR" b="0" i="0" dirty="0">
                <a:solidFill>
                  <a:schemeClr val="bg1"/>
                </a:solidFill>
                <a:effectLst/>
                <a:latin typeface="Söhne"/>
              </a:rPr>
              <a:t>Todas as informações importantes da empresa são armazenadas em um único lugar, facilitando o acesso e a tomada de decisões.</a:t>
            </a:r>
          </a:p>
          <a:p>
            <a:pPr algn="l">
              <a:buFont typeface="+mj-lt"/>
              <a:buAutoNum type="arabicPeriod"/>
            </a:pPr>
            <a:endParaRPr lang="pt-BR" b="0" i="0" dirty="0">
              <a:solidFill>
                <a:srgbClr val="0D0D0D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pt-BR" b="1" i="0" dirty="0">
                <a:solidFill>
                  <a:schemeClr val="accent4"/>
                </a:solidFill>
                <a:effectLst/>
                <a:latin typeface="Söhne"/>
              </a:rPr>
              <a:t>Automatização de processos:</a:t>
            </a:r>
            <a:r>
              <a:rPr lang="pt-BR" b="0" i="0" dirty="0">
                <a:solidFill>
                  <a:schemeClr val="accent4"/>
                </a:solidFill>
                <a:effectLst/>
                <a:latin typeface="Söhne"/>
              </a:rPr>
              <a:t> </a:t>
            </a:r>
            <a:r>
              <a:rPr lang="pt-BR" b="0" i="0" dirty="0">
                <a:solidFill>
                  <a:schemeClr val="bg1"/>
                </a:solidFill>
                <a:effectLst/>
                <a:latin typeface="Söhne"/>
              </a:rPr>
              <a:t>O ERP automatiza muitas tarefas repetitivas e burocráticas, economizando tempo e reduzindo erros.</a:t>
            </a:r>
          </a:p>
          <a:p>
            <a:pPr algn="l">
              <a:buFont typeface="+mj-lt"/>
              <a:buAutoNum type="arabicPeriod"/>
            </a:pPr>
            <a:endParaRPr lang="pt-BR" b="0" i="0" dirty="0">
              <a:solidFill>
                <a:srgbClr val="0D0D0D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pt-BR" b="1" i="0" dirty="0">
                <a:solidFill>
                  <a:schemeClr val="accent4"/>
                </a:solidFill>
                <a:effectLst/>
                <a:latin typeface="Söhne"/>
              </a:rPr>
              <a:t>Melhoria na comunicação:</a:t>
            </a:r>
            <a:r>
              <a:rPr lang="pt-BR" b="0" i="0" dirty="0">
                <a:solidFill>
                  <a:schemeClr val="accent4"/>
                </a:solidFill>
                <a:effectLst/>
                <a:latin typeface="Söhne"/>
              </a:rPr>
              <a:t> </a:t>
            </a:r>
            <a:r>
              <a:rPr lang="pt-BR" b="0" i="0" dirty="0">
                <a:solidFill>
                  <a:schemeClr val="bg1"/>
                </a:solidFill>
                <a:effectLst/>
                <a:latin typeface="Söhne"/>
              </a:rPr>
              <a:t>Como todas as partes do negócio estão conectadas, a comunicação entre os departamentos melhora, o que ajuda a evitar problemas como estoques em excesso ou falta de produtos.</a:t>
            </a:r>
          </a:p>
          <a:p>
            <a:pPr algn="l">
              <a:buFont typeface="+mj-lt"/>
              <a:buAutoNum type="arabicPeriod"/>
            </a:pPr>
            <a:endParaRPr lang="pt-BR" b="0" i="0" dirty="0">
              <a:solidFill>
                <a:srgbClr val="0D0D0D"/>
              </a:solidFill>
              <a:effectLst/>
              <a:latin typeface="Söhne"/>
            </a:endParaRPr>
          </a:p>
          <a:p>
            <a:pPr algn="l">
              <a:buFont typeface="+mj-lt"/>
              <a:buAutoNum type="arabicPeriod"/>
            </a:pPr>
            <a:r>
              <a:rPr lang="pt-BR" b="1" i="0" dirty="0">
                <a:solidFill>
                  <a:schemeClr val="accent4"/>
                </a:solidFill>
                <a:effectLst/>
                <a:latin typeface="Söhne"/>
              </a:rPr>
              <a:t>Tomada de decisões informadas:</a:t>
            </a:r>
            <a:r>
              <a:rPr lang="pt-BR" b="0" i="0" dirty="0">
                <a:solidFill>
                  <a:schemeClr val="accent4"/>
                </a:solidFill>
                <a:effectLst/>
                <a:latin typeface="Söhne"/>
              </a:rPr>
              <a:t> </a:t>
            </a:r>
            <a:r>
              <a:rPr lang="pt-BR" b="0" i="0" dirty="0">
                <a:solidFill>
                  <a:schemeClr val="bg1"/>
                </a:solidFill>
                <a:effectLst/>
                <a:latin typeface="Söhne"/>
              </a:rPr>
              <a:t>Com acesso fácil a relatórios e análises em tempo real, os gestores podem tomar decisões mais inteligentes e estratégicas para o negócio.</a:t>
            </a:r>
          </a:p>
        </p:txBody>
      </p:sp>
    </p:spTree>
    <p:extLst>
      <p:ext uri="{BB962C8B-B14F-4D97-AF65-F5344CB8AC3E}">
        <p14:creationId xmlns:p14="http://schemas.microsoft.com/office/powerpoint/2010/main" val="1310673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A3E61750-1DBA-09EE-DBE9-785C5D9E4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0"/>
            <a:ext cx="12192000" cy="6858000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id="{C3A7EAD3-0146-6BC5-13C0-D6079DF945C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>
              <a:lumMod val="75000"/>
              <a:alpha val="93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6" name="Gráfico 5">
            <a:extLst>
              <a:ext uri="{FF2B5EF4-FFF2-40B4-BE49-F238E27FC236}">
                <a16:creationId xmlns:a16="http://schemas.microsoft.com/office/drawing/2014/main" id="{4C998951-3D63-B522-9411-7C488D0C84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761044" y="140066"/>
            <a:ext cx="1290064" cy="1712797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31FF490B-9A35-F699-F8FC-4F88D70B6637}"/>
              </a:ext>
            </a:extLst>
          </p:cNvPr>
          <p:cNvSpPr txBox="1"/>
          <p:nvPr/>
        </p:nvSpPr>
        <p:spPr>
          <a:xfrm>
            <a:off x="140892" y="140066"/>
            <a:ext cx="48064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PORTAL </a:t>
            </a:r>
            <a:r>
              <a:rPr lang="pt-BR" sz="5400" dirty="0">
                <a:solidFill>
                  <a:schemeClr val="accent4"/>
                </a:solidFill>
                <a:latin typeface="Aptos" panose="020B0004020202020204" pitchFamily="34" charset="0"/>
              </a:rPr>
              <a:t>COM4</a:t>
            </a:r>
            <a:endParaRPr lang="pt-BR" sz="9600" dirty="0">
              <a:solidFill>
                <a:schemeClr val="accent4"/>
              </a:solidFill>
              <a:latin typeface="Aptos" panose="020B00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003B618-D4F3-3A0F-5AF7-671E4E21E998}"/>
              </a:ext>
            </a:extLst>
          </p:cNvPr>
          <p:cNvSpPr txBox="1"/>
          <p:nvPr/>
        </p:nvSpPr>
        <p:spPr>
          <a:xfrm>
            <a:off x="294422" y="1424632"/>
            <a:ext cx="108908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pt-BR" b="0" i="0" dirty="0">
                <a:solidFill>
                  <a:schemeClr val="bg1"/>
                </a:solidFill>
                <a:effectLst/>
                <a:latin typeface="Söhne"/>
              </a:rPr>
              <a:t>O portal COM4 foi desenvolvido internamente para facilitar a rotina no dia a dia da empresa e dos colaboradores.</a:t>
            </a:r>
            <a:br>
              <a:rPr lang="pt-BR" b="0" i="0" dirty="0">
                <a:solidFill>
                  <a:schemeClr val="bg1"/>
                </a:solidFill>
                <a:effectLst/>
                <a:latin typeface="Söhne"/>
              </a:rPr>
            </a:br>
            <a:br>
              <a:rPr lang="pt-BR" b="0" i="0" dirty="0">
                <a:solidFill>
                  <a:schemeClr val="bg1"/>
                </a:solidFill>
                <a:effectLst/>
                <a:latin typeface="Söhne"/>
              </a:rPr>
            </a:br>
            <a:r>
              <a:rPr lang="pt-BR" b="0" i="0" dirty="0">
                <a:solidFill>
                  <a:schemeClr val="bg1"/>
                </a:solidFill>
                <a:effectLst/>
                <a:latin typeface="Söhne"/>
              </a:rPr>
              <a:t>Este portal esta totalmente integrado com o sistema SAP. Todo o processo realizado no portal de consulta ou inserção de dados é realizado dentro da base do SAP.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AAE3972-C8F1-41EB-64A9-19E62D5D4299}"/>
              </a:ext>
            </a:extLst>
          </p:cNvPr>
          <p:cNvSpPr txBox="1"/>
          <p:nvPr/>
        </p:nvSpPr>
        <p:spPr>
          <a:xfrm>
            <a:off x="294422" y="2815654"/>
            <a:ext cx="601012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4"/>
                </a:solidFill>
                <a:effectLst/>
                <a:latin typeface="Söhne"/>
              </a:rPr>
              <a:t>Simplificar e otimizar processos.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4"/>
                </a:solidFill>
                <a:effectLst/>
                <a:latin typeface="Söhne"/>
              </a:rPr>
              <a:t>Melhorar a eficiência operacional.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4"/>
                </a:solidFill>
                <a:effectLst/>
                <a:latin typeface="Söhne"/>
              </a:rPr>
              <a:t>Facilitar a colaboração entre os departamentos.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4"/>
                </a:solidFill>
                <a:effectLst/>
                <a:latin typeface="Söhne"/>
              </a:rPr>
              <a:t>Garantir uma integração segura e confiável com o SAP</a:t>
            </a:r>
            <a:r>
              <a:rPr lang="pt-BR" sz="2000" dirty="0">
                <a:solidFill>
                  <a:schemeClr val="accent4"/>
                </a:solidFill>
                <a:latin typeface="Söhne"/>
              </a:rPr>
              <a:t>.</a:t>
            </a:r>
            <a:endParaRPr lang="pt-BR" b="0" i="0" dirty="0">
              <a:solidFill>
                <a:schemeClr val="accent4"/>
              </a:solidFill>
              <a:effectLst/>
              <a:latin typeface="Söhne"/>
            </a:endParaRP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7D81CC0-F1C6-CA38-57B3-FA5DF0AEE2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4547" y="3909527"/>
            <a:ext cx="5769185" cy="2792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1378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6E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9C51F7C7-082E-2B95-F47F-86548EEAC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FBFCEE77-8E15-EDA6-9D07-1DC4E5AA28E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40000"/>
              <a:lumOff val="60000"/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DD6677C9-2374-27D5-BBC0-E4346A2E8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91407" y="182880"/>
            <a:ext cx="1069325" cy="1419726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AC1B0B00-D1C4-6D89-46EF-CB5DD027C5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305" y="615426"/>
            <a:ext cx="2202743" cy="831706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99C8FC5B-4D3C-B613-E600-7FA147DE3825}"/>
              </a:ext>
            </a:extLst>
          </p:cNvPr>
          <p:cNvSpPr txBox="1"/>
          <p:nvPr/>
        </p:nvSpPr>
        <p:spPr>
          <a:xfrm>
            <a:off x="58292" y="0"/>
            <a:ext cx="9448621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solidFill>
                  <a:schemeClr val="accent5">
                    <a:lumMod val="50000"/>
                  </a:schemeClr>
                </a:solidFill>
                <a:latin typeface="Aptos" panose="020B0004020202020204" pitchFamily="34" charset="0"/>
              </a:rPr>
              <a:t>SOBRE A </a:t>
            </a:r>
            <a:b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</a:br>
            <a:r>
              <a:rPr lang="pt-BR" sz="5400" dirty="0">
                <a:solidFill>
                  <a:schemeClr val="bg1">
                    <a:lumMod val="95000"/>
                  </a:schemeClr>
                </a:solidFill>
                <a:latin typeface="Aptos" panose="020B0004020202020204" pitchFamily="34" charset="0"/>
              </a:rPr>
              <a:t>	</a:t>
            </a:r>
            <a:endParaRPr lang="pt-BR" sz="9600" dirty="0">
              <a:solidFill>
                <a:schemeClr val="accent4"/>
              </a:solidFill>
              <a:latin typeface="Aptos" panose="020B0004020202020204" pitchFamily="34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A59A27E8-0922-AEBD-D188-19A283C026B8}"/>
              </a:ext>
            </a:extLst>
          </p:cNvPr>
          <p:cNvSpPr txBox="1"/>
          <p:nvPr/>
        </p:nvSpPr>
        <p:spPr>
          <a:xfrm>
            <a:off x="1318017" y="3429000"/>
            <a:ext cx="9673390" cy="24929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Facilita o atendimento ao cliente, proporcionando uma experiência mais conveniente e personalizada.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t-BR" b="0" i="0" dirty="0">
              <a:solidFill>
                <a:schemeClr val="accent5">
                  <a:lumMod val="50000"/>
                </a:schemeClr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Ajuda as empresas a se comunicarem de forma mais eficaz, aumentando o engajamento e a fidelidade do cliente.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pt-BR" b="0" i="0" dirty="0">
              <a:solidFill>
                <a:schemeClr val="accent2"/>
              </a:solidFill>
              <a:effectLst/>
              <a:latin typeface="Söhne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400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Oferece recursos avançados, como automação de mensagens e integração com outros sistemas empresariais.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7F2FD15-89DF-06B3-7417-BAD0CEC59E41}"/>
              </a:ext>
            </a:extLst>
          </p:cNvPr>
          <p:cNvSpPr txBox="1"/>
          <p:nvPr/>
        </p:nvSpPr>
        <p:spPr>
          <a:xfrm>
            <a:off x="1259305" y="2131875"/>
            <a:ext cx="99238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Suporta múltiplos canais de comunicação como e-mail, redes sociais e até mesmo integração com WhatsApp, proporcionando uma experiência omnichannel consistente para os clientes de forma segura </a:t>
            </a:r>
            <a:r>
              <a:rPr lang="pt-BR" dirty="0">
                <a:solidFill>
                  <a:schemeClr val="accent5">
                    <a:lumMod val="50000"/>
                  </a:schemeClr>
                </a:solidFill>
                <a:latin typeface="Söhne"/>
              </a:rPr>
              <a:t>utilizando a API oficial da Meta.</a:t>
            </a:r>
            <a:endParaRPr lang="pt-BR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432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6E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m 13">
            <a:extLst>
              <a:ext uri="{FF2B5EF4-FFF2-40B4-BE49-F238E27FC236}">
                <a16:creationId xmlns:a16="http://schemas.microsoft.com/office/drawing/2014/main" id="{9C51F7C7-082E-2B95-F47F-86548EEAC1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FBFCEE77-8E15-EDA6-9D07-1DC4E5AA28E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>
              <a:lumMod val="40000"/>
              <a:lumOff val="60000"/>
              <a:alpha val="97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DD6677C9-2374-27D5-BBC0-E4346A2E89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991407" y="182880"/>
            <a:ext cx="1069325" cy="1419726"/>
          </a:xfrm>
          <a:prstGeom prst="rect">
            <a:avLst/>
          </a:prstGeom>
        </p:spPr>
      </p:pic>
      <p:pic>
        <p:nvPicPr>
          <p:cNvPr id="2" name="Imagem 1">
            <a:extLst>
              <a:ext uri="{FF2B5EF4-FFF2-40B4-BE49-F238E27FC236}">
                <a16:creationId xmlns:a16="http://schemas.microsoft.com/office/drawing/2014/main" id="{AC1B0B00-D1C4-6D89-46EF-CB5DD027C5E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509" y="1404998"/>
            <a:ext cx="2618156" cy="988557"/>
          </a:xfrm>
          <a:prstGeom prst="rect">
            <a:avLst/>
          </a:prstGeom>
        </p:spPr>
      </p:pic>
      <p:sp>
        <p:nvSpPr>
          <p:cNvPr id="16" name="CaixaDeTexto 15">
            <a:extLst>
              <a:ext uri="{FF2B5EF4-FFF2-40B4-BE49-F238E27FC236}">
                <a16:creationId xmlns:a16="http://schemas.microsoft.com/office/drawing/2014/main" id="{D28E33FD-EACA-B78F-35C7-C0A6817B50FE}"/>
              </a:ext>
            </a:extLst>
          </p:cNvPr>
          <p:cNvSpPr txBox="1"/>
          <p:nvPr/>
        </p:nvSpPr>
        <p:spPr>
          <a:xfrm>
            <a:off x="3970673" y="118928"/>
            <a:ext cx="42440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5400" dirty="0">
                <a:solidFill>
                  <a:schemeClr val="accent5">
                    <a:lumMod val="50000"/>
                  </a:schemeClr>
                </a:solidFill>
                <a:latin typeface="Aptos" panose="020B0004020202020204" pitchFamily="34" charset="0"/>
              </a:rPr>
              <a:t>INTEGRAÇÃO</a:t>
            </a:r>
            <a:endParaRPr lang="pt-BR" sz="9600" dirty="0">
              <a:solidFill>
                <a:schemeClr val="accent5">
                  <a:lumMod val="50000"/>
                </a:schemeClr>
              </a:solidFill>
              <a:latin typeface="Aptos" panose="020B0004020202020204" pitchFamily="34" charset="0"/>
            </a:endParaRPr>
          </a:p>
        </p:txBody>
      </p:sp>
      <p:sp>
        <p:nvSpPr>
          <p:cNvPr id="17" name="Seta: para a Direita 16">
            <a:extLst>
              <a:ext uri="{FF2B5EF4-FFF2-40B4-BE49-F238E27FC236}">
                <a16:creationId xmlns:a16="http://schemas.microsoft.com/office/drawing/2014/main" id="{C764E907-A531-4212-D874-07BE4842F201}"/>
              </a:ext>
            </a:extLst>
          </p:cNvPr>
          <p:cNvSpPr/>
          <p:nvPr/>
        </p:nvSpPr>
        <p:spPr>
          <a:xfrm>
            <a:off x="5477021" y="1652559"/>
            <a:ext cx="985053" cy="616889"/>
          </a:xfrm>
          <a:prstGeom prst="rightArrow">
            <a:avLst/>
          </a:prstGeom>
          <a:solidFill>
            <a:schemeClr val="accent1">
              <a:lumMod val="50000"/>
            </a:schemeClr>
          </a:solidFill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9" name="Imagem 18">
            <a:extLst>
              <a:ext uri="{FF2B5EF4-FFF2-40B4-BE49-F238E27FC236}">
                <a16:creationId xmlns:a16="http://schemas.microsoft.com/office/drawing/2014/main" id="{842E4B6B-F3BB-90D9-9211-6A307A1B08C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7282" y="1161186"/>
            <a:ext cx="3596299" cy="1660478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B1109109-6611-E224-851B-A0CB8B51451F}"/>
              </a:ext>
            </a:extLst>
          </p:cNvPr>
          <p:cNvSpPr txBox="1"/>
          <p:nvPr/>
        </p:nvSpPr>
        <p:spPr>
          <a:xfrm>
            <a:off x="1271839" y="3055445"/>
            <a:ext cx="10890885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Desenvolvemos a integração entre a Blip e o sistema SAP. </a:t>
            </a:r>
            <a:b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</a:br>
            <a:b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</a:br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Com esta integração várias rotinas que antes era feita de forma manual passou a ser totalmente </a:t>
            </a:r>
            <a:b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</a:br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automatizadas pelo WhatsApp.</a:t>
            </a:r>
            <a:b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</a:br>
            <a:b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</a:br>
            <a:r>
              <a:rPr lang="pt-BR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Exemplos:</a:t>
            </a:r>
          </a:p>
        </p:txBody>
      </p:sp>
      <p:sp>
        <p:nvSpPr>
          <p:cNvPr id="21" name="CaixaDeTexto 20">
            <a:extLst>
              <a:ext uri="{FF2B5EF4-FFF2-40B4-BE49-F238E27FC236}">
                <a16:creationId xmlns:a16="http://schemas.microsoft.com/office/drawing/2014/main" id="{47FF5296-7FE4-0E75-6C52-9997F0F6B12B}"/>
              </a:ext>
            </a:extLst>
          </p:cNvPr>
          <p:cNvSpPr txBox="1"/>
          <p:nvPr/>
        </p:nvSpPr>
        <p:spPr>
          <a:xfrm>
            <a:off x="1271839" y="5018277"/>
            <a:ext cx="6010125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 Envios de Boletos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 Pedido alteração Data Vencimento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 Suporte Técnico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b="0" i="0" dirty="0">
                <a:solidFill>
                  <a:schemeClr val="accent5">
                    <a:lumMod val="50000"/>
                  </a:schemeClr>
                </a:solidFill>
                <a:effectLst/>
                <a:latin typeface="Söhne"/>
              </a:rPr>
              <a:t> Desbloqueio de Serviços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accent5">
                    <a:lumMod val="50000"/>
                  </a:schemeClr>
                </a:solidFill>
                <a:latin typeface="Söhne"/>
              </a:rPr>
              <a:t> Contratar Serviços</a:t>
            </a:r>
            <a:endParaRPr lang="pt-BR" b="0" i="0" dirty="0">
              <a:solidFill>
                <a:schemeClr val="accent5">
                  <a:lumMod val="50000"/>
                </a:schemeClr>
              </a:solidFill>
              <a:effectLst/>
              <a:latin typeface="Söhne"/>
            </a:endParaRPr>
          </a:p>
        </p:txBody>
      </p:sp>
    </p:spTree>
    <p:extLst>
      <p:ext uri="{BB962C8B-B14F-4D97-AF65-F5344CB8AC3E}">
        <p14:creationId xmlns:p14="http://schemas.microsoft.com/office/powerpoint/2010/main" val="21932590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133</TotalTime>
  <Words>477</Words>
  <Application>Microsoft Office PowerPoint</Application>
  <PresentationFormat>Widescreen</PresentationFormat>
  <Paragraphs>33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Söhne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Lucas Montagnini</dc:creator>
  <cp:lastModifiedBy>Rafael Lucas Montagnini</cp:lastModifiedBy>
  <cp:revision>7</cp:revision>
  <dcterms:created xsi:type="dcterms:W3CDTF">2024-03-15T13:01:04Z</dcterms:created>
  <dcterms:modified xsi:type="dcterms:W3CDTF">2024-03-15T15:14:50Z</dcterms:modified>
</cp:coreProperties>
</file>